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1736" r:id="rId2"/>
    <p:sldId id="1396" r:id="rId3"/>
    <p:sldId id="1737" r:id="rId4"/>
    <p:sldId id="1738" r:id="rId5"/>
    <p:sldId id="1745" r:id="rId6"/>
    <p:sldId id="1739" r:id="rId7"/>
    <p:sldId id="1740" r:id="rId8"/>
    <p:sldId id="1744" r:id="rId9"/>
  </p:sldIdLst>
  <p:sldSz cx="12192000" cy="6858000"/>
  <p:notesSz cx="6858000" cy="9144000"/>
  <p:custShowLst>
    <p:custShow name="自訂放映 1" id="0">
      <p:sldLst>
        <p:sld r:id="rId2"/>
        <p:sld r:id="rId3"/>
        <p:sld r:id="rId4"/>
      </p:sldLst>
    </p:custShow>
  </p:custShowLst>
  <p:defaultTextStyle>
    <a:defPPr>
      <a:defRPr lang="zh-TW"/>
    </a:defPPr>
    <a:lvl1pPr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CC"/>
    <a:srgbClr val="FEEDCE"/>
    <a:srgbClr val="FFEBB9"/>
    <a:srgbClr val="FFF1CC"/>
    <a:srgbClr val="FFFFCC"/>
    <a:srgbClr val="F0F0CF"/>
    <a:srgbClr val="EDE6D3"/>
    <a:srgbClr val="FFFFFF"/>
    <a:srgbClr val="FFF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3040" autoAdjust="0"/>
  </p:normalViewPr>
  <p:slideViewPr>
    <p:cSldViewPr snapToGrid="0">
      <p:cViewPr varScale="1">
        <p:scale>
          <a:sx n="106" d="100"/>
          <a:sy n="106" d="100"/>
        </p:scale>
        <p:origin x="7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4"/>
    </p:cViewPr>
  </p:sorterViewPr>
  <p:notesViewPr>
    <p:cSldViewPr snapToGrid="0">
      <p:cViewPr varScale="1">
        <p:scale>
          <a:sx n="83" d="100"/>
          <a:sy n="83" d="100"/>
        </p:scale>
        <p:origin x="39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7F68B10D-48DE-467A-A0A1-E84516088C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D4DA6FA-74AA-4810-B18B-9C89C0C6687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F4DB4-0E61-455F-A89D-C1D2A7D8EF3D}" type="datetimeFigureOut">
              <a:rPr lang="en-US" smtClean="0"/>
              <a:t>6/13/2024</a:t>
            </a:fld>
            <a:endParaRPr lang="en-US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BA87AA9-9B30-4905-981A-0E18A6F7CA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B8AFC60-8DD9-467F-B2AB-6210F622B9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F3028-00F3-414D-A87C-33596C1AA4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733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80823-2766-4824-901A-C85DD95A85AB}" type="datetimeFigureOut">
              <a:rPr lang="en-US" smtClean="0"/>
              <a:t>6/13/2024</a:t>
            </a:fld>
            <a:endParaRPr lang="en-US" dirty="0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03B31-0101-4002-BDD0-B3B7188B55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088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1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</p:spPr>
        <p:txBody>
          <a:bodyPr/>
          <a:lstStyle>
            <a:lvl1pPr algn="r">
              <a:defRPr sz="4800"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按一下以編輯母片標題樣式</a:t>
            </a:r>
            <a:endParaRPr lang="en-US" altLang="zh-TW" noProof="0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844800" y="3810001"/>
            <a:ext cx="7924800" cy="9747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>
                <a:solidFill>
                  <a:srgbClr val="004A48"/>
                </a:solidFill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按一下以編輯母片子標題樣式</a:t>
            </a:r>
            <a:endParaRPr lang="en-US" altLang="zh-TW" noProof="0"/>
          </a:p>
        </p:txBody>
      </p:sp>
      <p:sp>
        <p:nvSpPr>
          <p:cNvPr id="15367" name="Line 1031"/>
          <p:cNvSpPr>
            <a:spLocks noChangeShapeType="1"/>
          </p:cNvSpPr>
          <p:nvPr/>
        </p:nvSpPr>
        <p:spPr bwMode="gray">
          <a:xfrm>
            <a:off x="1524000" y="3200400"/>
            <a:ext cx="0" cy="1676400"/>
          </a:xfrm>
          <a:prstGeom prst="line">
            <a:avLst/>
          </a:prstGeom>
          <a:noFill/>
          <a:ln w="285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 sz="1800"/>
          </a:p>
        </p:txBody>
      </p:sp>
      <p:sp>
        <p:nvSpPr>
          <p:cNvPr id="15368" name="Rectangle 1032"/>
          <p:cNvSpPr>
            <a:spLocks noChangeArrowheads="1"/>
          </p:cNvSpPr>
          <p:nvPr/>
        </p:nvSpPr>
        <p:spPr bwMode="gray">
          <a:xfrm>
            <a:off x="1219201" y="3702050"/>
            <a:ext cx="9596967" cy="31750"/>
          </a:xfrm>
          <a:prstGeom prst="rect">
            <a:avLst/>
          </a:prstGeom>
          <a:gradFill rotWithShape="0">
            <a:gsLst>
              <a:gs pos="0">
                <a:srgbClr val="00ECAE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5369" name="Rectangle 1033"/>
          <p:cNvSpPr>
            <a:spLocks noChangeArrowheads="1"/>
          </p:cNvSpPr>
          <p:nvPr/>
        </p:nvSpPr>
        <p:spPr bwMode="gray">
          <a:xfrm>
            <a:off x="0" y="0"/>
            <a:ext cx="12192000" cy="3048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FF6AD874-D8FA-42DE-AF84-7C1AC26DEE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2" t="9571" r="8072" b="9922"/>
          <a:stretch/>
        </p:blipFill>
        <p:spPr>
          <a:xfrm>
            <a:off x="9588259" y="304800"/>
            <a:ext cx="2455817" cy="141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64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324379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58267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3142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045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ChangeArrowheads="1"/>
          </p:cNvSpPr>
          <p:nvPr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39" name="Rectangle 1027"/>
          <p:cNvSpPr>
            <a:spLocks noChangeArrowheads="1"/>
          </p:cNvSpPr>
          <p:nvPr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title"/>
          </p:nvPr>
        </p:nvSpPr>
        <p:spPr bwMode="auto">
          <a:xfrm>
            <a:off x="2355851" y="254000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8251" y="1341439"/>
            <a:ext cx="10344149" cy="474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</p:txBody>
      </p:sp>
      <p:sp>
        <p:nvSpPr>
          <p:cNvPr id="14346" name="Rectangle 1034"/>
          <p:cNvSpPr>
            <a:spLocks noChangeArrowheads="1"/>
          </p:cNvSpPr>
          <p:nvPr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7" name="Rectangle 1035"/>
          <p:cNvSpPr>
            <a:spLocks noChangeArrowheads="1"/>
          </p:cNvSpPr>
          <p:nvPr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rgbClr val="3F8D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8" name="Rectangle 1036"/>
          <p:cNvSpPr>
            <a:spLocks noChangeArrowheads="1"/>
          </p:cNvSpPr>
          <p:nvPr/>
        </p:nvSpPr>
        <p:spPr bwMode="gray">
          <a:xfrm>
            <a:off x="4692651" y="1092200"/>
            <a:ext cx="5278967" cy="31750"/>
          </a:xfrm>
          <a:prstGeom prst="rect">
            <a:avLst/>
          </a:prstGeom>
          <a:gradFill rotWithShape="0">
            <a:gsLst>
              <a:gs pos="0">
                <a:srgbClr val="3F8DA5"/>
              </a:gs>
              <a:gs pos="100000">
                <a:srgbClr val="9BCA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9" name="Rectangle 1037"/>
          <p:cNvSpPr>
            <a:spLocks noChangeArrowheads="1"/>
          </p:cNvSpPr>
          <p:nvPr/>
        </p:nvSpPr>
        <p:spPr bwMode="gray">
          <a:xfrm>
            <a:off x="7429501" y="1187450"/>
            <a:ext cx="3359151" cy="31750"/>
          </a:xfrm>
          <a:prstGeom prst="rect">
            <a:avLst/>
          </a:prstGeom>
          <a:solidFill>
            <a:srgbClr val="A1CD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51" name="Text Box 1039"/>
          <p:cNvSpPr txBox="1">
            <a:spLocks noChangeArrowheads="1"/>
          </p:cNvSpPr>
          <p:nvPr/>
        </p:nvSpPr>
        <p:spPr bwMode="auto">
          <a:xfrm>
            <a:off x="0" y="6553200"/>
            <a:ext cx="12192000" cy="304800"/>
          </a:xfrm>
          <a:prstGeom prst="rect">
            <a:avLst/>
          </a:prstGeom>
          <a:gradFill rotWithShape="1">
            <a:gsLst>
              <a:gs pos="0">
                <a:schemeClr val="folHlink">
                  <a:alpha val="30000"/>
                </a:schemeClr>
              </a:gs>
              <a:gs pos="100000">
                <a:srgbClr val="FFFFFF">
                  <a:alpha val="50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TW" sz="1400" b="0" dirty="0">
                <a:solidFill>
                  <a:srgbClr val="0099FF"/>
                </a:solidFill>
                <a:latin typeface="Tahoma" pitchFamily="34" charset="0"/>
              </a:rPr>
              <a:t>Systems and Information Management Section                                                                                                                                       </a:t>
            </a:r>
            <a:fld id="{31E2B235-92EF-45A9-A86E-39DDFF18DA9B}" type="slidenum">
              <a:rPr kumimoji="1" lang="en-US" altLang="zh-TW" sz="1400" b="0">
                <a:solidFill>
                  <a:srgbClr val="0099FF"/>
                </a:solidFill>
                <a:latin typeface="Tahoma" pitchFamily="34" charset="0"/>
              </a:rPr>
              <a:pPr>
                <a:spcBef>
                  <a:spcPct val="50000"/>
                </a:spcBef>
                <a:buClrTx/>
                <a:buSzTx/>
                <a:buFontTx/>
                <a:buNone/>
              </a:pPr>
              <a:t>‹#›</a:t>
            </a:fld>
            <a:endParaRPr kumimoji="1" lang="en-US" altLang="zh-TW" sz="1400" b="0" dirty="0">
              <a:solidFill>
                <a:srgbClr val="0099FF"/>
              </a:solidFill>
              <a:latin typeface="Tahoma" pitchFamily="34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7431E292-2C6C-4DF0-B7B1-C3E68A323EF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4" t="11586" r="11385" b="11938"/>
          <a:stretch/>
        </p:blipFill>
        <p:spPr>
          <a:xfrm>
            <a:off x="486833" y="84139"/>
            <a:ext cx="1502835" cy="866461"/>
          </a:xfrm>
          <a:prstGeom prst="rect">
            <a:avLst/>
          </a:prstGeom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6F60A853-C8F7-42AD-B38A-CE99CDDD652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378" y="3019838"/>
            <a:ext cx="1499746" cy="406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00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800">
          <a:solidFill>
            <a:srgbClr val="66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0099"/>
        </a:buClr>
        <a:buSzPct val="55000"/>
        <a:buFont typeface="Wingdings" pitchFamily="2" charset="2"/>
        <a:buChar char="n"/>
        <a:defRPr sz="2400">
          <a:solidFill>
            <a:srgbClr val="9900CC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6600CC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>
          <a:solidFill>
            <a:srgbClr val="33339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1CE84A8-76BA-4A5B-B9C8-15717015082C}"/>
              </a:ext>
            </a:extLst>
          </p:cNvPr>
          <p:cNvSpPr/>
          <p:nvPr/>
        </p:nvSpPr>
        <p:spPr>
          <a:xfrm>
            <a:off x="466725" y="5635080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kumimoji="1" lang="zh-TW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教育局</a:t>
            </a:r>
          </a:p>
          <a:p>
            <a:pPr>
              <a:defRPr/>
            </a:pPr>
            <a:r>
              <a:rPr kumimoji="1" lang="zh-TW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系統及資訊管理組</a:t>
            </a: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6C888D2C-D7B5-409C-BCA8-C8D1BB228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聯遞系統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(CDS)</a:t>
            </a:r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14981357"/>
      </p:ext>
    </p:extLst>
  </p:cSld>
  <p:clrMapOvr>
    <a:masterClrMapping/>
  </p:clrMapOvr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32D55885-9CDB-4138-A1B8-655995CD2294}"/>
              </a:ext>
            </a:extLst>
          </p:cNvPr>
          <p:cNvSpPr txBox="1">
            <a:spLocks/>
          </p:cNvSpPr>
          <p:nvPr/>
        </p:nvSpPr>
        <p:spPr bwMode="auto">
          <a:xfrm>
            <a:off x="2318128" y="207224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>
              <a:buClrTx/>
              <a:buSzTx/>
              <a:buFontTx/>
            </a:pPr>
            <a:r>
              <a:rPr lang="zh-TW" altLang="en-US" kern="0" dirty="0"/>
              <a:t>優化用戶介面 </a:t>
            </a:r>
            <a:r>
              <a:rPr lang="en-US" altLang="zh-TW" kern="0" dirty="0"/>
              <a:t>– </a:t>
            </a:r>
            <a:r>
              <a:rPr lang="zh-TW" altLang="en-US" kern="0" dirty="0"/>
              <a:t>簡化選單</a:t>
            </a:r>
            <a:endParaRPr lang="en-US" kern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1026FD-932B-4133-A2FD-996F0A2822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4111" y="1785513"/>
            <a:ext cx="2419350" cy="34861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0E5CBD8-5BD7-404D-8798-76D64E8283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9803" y="1785513"/>
            <a:ext cx="3223752" cy="3486150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5A4D936A-FB40-4C2E-9437-AE7051E54A8B}"/>
              </a:ext>
            </a:extLst>
          </p:cNvPr>
          <p:cNvSpPr/>
          <p:nvPr/>
        </p:nvSpPr>
        <p:spPr bwMode="auto">
          <a:xfrm>
            <a:off x="4867416" y="3238877"/>
            <a:ext cx="1258432" cy="579422"/>
          </a:xfrm>
          <a:prstGeom prst="rightArrow">
            <a:avLst/>
          </a:prstGeom>
          <a:noFill/>
          <a:ln w="57150"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9EF0081-08A5-4CDA-9D85-D19BC825E564}"/>
              </a:ext>
            </a:extLst>
          </p:cNvPr>
          <p:cNvCxnSpPr/>
          <p:nvPr/>
        </p:nvCxnSpPr>
        <p:spPr bwMode="auto">
          <a:xfrm>
            <a:off x="1879912" y="3193612"/>
            <a:ext cx="1448554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4324A47-759A-4F40-95F2-1CD2B6273ECE}"/>
              </a:ext>
            </a:extLst>
          </p:cNvPr>
          <p:cNvCxnSpPr/>
          <p:nvPr/>
        </p:nvCxnSpPr>
        <p:spPr bwMode="auto">
          <a:xfrm>
            <a:off x="1887462" y="3508971"/>
            <a:ext cx="1448554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BCDD64D-6396-454A-9E94-CB7A73483444}"/>
              </a:ext>
            </a:extLst>
          </p:cNvPr>
          <p:cNvCxnSpPr/>
          <p:nvPr/>
        </p:nvCxnSpPr>
        <p:spPr bwMode="auto">
          <a:xfrm>
            <a:off x="1885953" y="3815277"/>
            <a:ext cx="1448554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37B5C95-DFC7-439D-97A7-052345329D76}"/>
              </a:ext>
            </a:extLst>
          </p:cNvPr>
          <p:cNvCxnSpPr>
            <a:cxnSpLocks/>
          </p:cNvCxnSpPr>
          <p:nvPr/>
        </p:nvCxnSpPr>
        <p:spPr bwMode="auto">
          <a:xfrm>
            <a:off x="1879912" y="4773436"/>
            <a:ext cx="2085506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>
            <a:extLst>
              <a:ext uri="{FF2B5EF4-FFF2-40B4-BE49-F238E27FC236}">
                <a16:creationId xmlns:a16="http://schemas.microsoft.com/office/drawing/2014/main" id="{30014EDA-B339-4B84-8B6A-F5DE3B737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851" y="254000"/>
            <a:ext cx="9550400" cy="762000"/>
          </a:xfrm>
        </p:spPr>
        <p:txBody>
          <a:bodyPr/>
          <a:lstStyle/>
          <a:p>
            <a:r>
              <a:rPr lang="zh-TW" altLang="en-US" dirty="0"/>
              <a:t>優化用戶介面 </a:t>
            </a:r>
            <a:r>
              <a:rPr lang="en-US" altLang="zh-TW" dirty="0"/>
              <a:t>– </a:t>
            </a:r>
            <a:r>
              <a:rPr lang="zh-TW" altLang="en-US" dirty="0"/>
              <a:t>聯遞系統註冊</a:t>
            </a:r>
            <a:endParaRPr 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147E2006-4BC3-4DDE-BEEA-3D43D26770D2}"/>
              </a:ext>
            </a:extLst>
          </p:cNvPr>
          <p:cNvSpPr txBox="1"/>
          <p:nvPr/>
        </p:nvSpPr>
        <p:spPr>
          <a:xfrm>
            <a:off x="6729333" y="1682533"/>
            <a:ext cx="43973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優化後</a:t>
            </a:r>
            <a:endParaRPr lang="en-US" altLang="zh-TW" dirty="0"/>
          </a:p>
          <a:p>
            <a:r>
              <a:rPr lang="en-US" altLang="zh-TW" dirty="0">
                <a:solidFill>
                  <a:srgbClr val="0070C0"/>
                </a:solidFill>
              </a:rPr>
              <a:t>- </a:t>
            </a:r>
            <a:r>
              <a:rPr lang="zh-TW" altLang="en-US" dirty="0">
                <a:solidFill>
                  <a:srgbClr val="0070C0"/>
                </a:solidFill>
              </a:rPr>
              <a:t>提供連線狀態、系統版本等資訊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E05E1A-4B68-4157-B73F-E78D50E58F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15" y="1430448"/>
            <a:ext cx="5807233" cy="257688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34C0FAE-8319-4FEC-9950-16D79532C1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1614" y="2451974"/>
            <a:ext cx="6799532" cy="393071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A0DEC28-9388-4244-A087-F5452850DBA5}"/>
              </a:ext>
            </a:extLst>
          </p:cNvPr>
          <p:cNvSpPr/>
          <p:nvPr/>
        </p:nvSpPr>
        <p:spPr bwMode="auto">
          <a:xfrm>
            <a:off x="7315200" y="4553893"/>
            <a:ext cx="660903" cy="81481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>
            <a:solidFill>
              <a:schemeClr val="bg1">
                <a:lumMod val="5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CA13AF-CD3D-414B-9C91-16DBE674BB7D}"/>
              </a:ext>
            </a:extLst>
          </p:cNvPr>
          <p:cNvSpPr/>
          <p:nvPr/>
        </p:nvSpPr>
        <p:spPr bwMode="auto">
          <a:xfrm>
            <a:off x="7315199" y="4757596"/>
            <a:ext cx="660903" cy="348558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>
            <a:solidFill>
              <a:schemeClr val="bg1">
                <a:lumMod val="5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7C28371-BB4C-4BA4-8055-CB4C78A59A94}"/>
              </a:ext>
            </a:extLst>
          </p:cNvPr>
          <p:cNvSpPr/>
          <p:nvPr/>
        </p:nvSpPr>
        <p:spPr bwMode="auto">
          <a:xfrm>
            <a:off x="5011614" y="4074059"/>
            <a:ext cx="2738152" cy="398353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3532536"/>
      </p:ext>
    </p:extLst>
  </p:cSld>
  <p:clrMapOvr>
    <a:masterClrMapping/>
  </p:clrMapOvr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>
            <a:extLst>
              <a:ext uri="{FF2B5EF4-FFF2-40B4-BE49-F238E27FC236}">
                <a16:creationId xmlns:a16="http://schemas.microsoft.com/office/drawing/2014/main" id="{343CC427-D72D-4041-9EA8-D5431150B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851" y="254000"/>
            <a:ext cx="9550400" cy="762000"/>
          </a:xfrm>
        </p:spPr>
        <p:txBody>
          <a:bodyPr/>
          <a:lstStyle/>
          <a:p>
            <a:r>
              <a:rPr lang="zh-TW" altLang="en-US" dirty="0"/>
              <a:t>優化用戶介面 </a:t>
            </a:r>
            <a:r>
              <a:rPr lang="en-US" altLang="zh-TW" dirty="0"/>
              <a:t>– </a:t>
            </a:r>
            <a:r>
              <a:rPr lang="zh-TW" altLang="en-US" dirty="0"/>
              <a:t>寄發訊息</a:t>
            </a:r>
            <a:endParaRPr lang="en-US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A7A517AB-68CA-44F2-B3A1-2116565CBFB2}"/>
              </a:ext>
            </a:extLst>
          </p:cNvPr>
          <p:cNvSpPr txBox="1"/>
          <p:nvPr/>
        </p:nvSpPr>
        <p:spPr>
          <a:xfrm>
            <a:off x="6486413" y="1099293"/>
            <a:ext cx="40099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優化後</a:t>
            </a:r>
            <a:endParaRPr lang="en-US" altLang="zh-TW" dirty="0"/>
          </a:p>
          <a:p>
            <a:r>
              <a:rPr lang="en-US" altLang="zh-TW" dirty="0">
                <a:solidFill>
                  <a:srgbClr val="0070C0"/>
                </a:solidFill>
              </a:rPr>
              <a:t>- </a:t>
            </a:r>
            <a:r>
              <a:rPr lang="zh-TW" altLang="en-US" dirty="0">
                <a:solidFill>
                  <a:srgbClr val="0070C0"/>
                </a:solidFill>
              </a:rPr>
              <a:t>已庫存訊息置於同一頁</a:t>
            </a:r>
            <a:endParaRPr lang="en-US" altLang="zh-TW" dirty="0">
              <a:solidFill>
                <a:srgbClr val="0070C0"/>
              </a:solidFill>
            </a:endParaRPr>
          </a:p>
          <a:p>
            <a:r>
              <a:rPr lang="en-US" altLang="zh-TW" dirty="0">
                <a:solidFill>
                  <a:srgbClr val="0070C0"/>
                </a:solidFill>
              </a:rPr>
              <a:t>- </a:t>
            </a:r>
            <a:r>
              <a:rPr lang="zh-TW" altLang="en-US" dirty="0">
                <a:solidFill>
                  <a:srgbClr val="0070C0"/>
                </a:solidFill>
              </a:rPr>
              <a:t>方便使用搜尋功能</a:t>
            </a:r>
            <a:endParaRPr lang="en-US" altLang="zh-TW" dirty="0">
              <a:solidFill>
                <a:srgbClr val="0070C0"/>
              </a:solidFill>
            </a:endParaRPr>
          </a:p>
          <a:p>
            <a:r>
              <a:rPr lang="en-US" altLang="zh-TW" dirty="0">
                <a:solidFill>
                  <a:srgbClr val="0070C0"/>
                </a:solidFill>
              </a:rPr>
              <a:t>- </a:t>
            </a:r>
            <a:r>
              <a:rPr lang="zh-TW" altLang="en-US" dirty="0">
                <a:solidFill>
                  <a:srgbClr val="0070C0"/>
                </a:solidFill>
              </a:rPr>
              <a:t>提供訊息排序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DCFFB0-9400-4627-8BDD-AD1C00EEA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63" y="1294644"/>
            <a:ext cx="5846156" cy="284591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C65F8CF-90FF-4600-A726-F40A275925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6780" y="2607398"/>
            <a:ext cx="7273303" cy="4032611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EE77412-5F1D-4F7D-B152-403B5C61A25C}"/>
              </a:ext>
            </a:extLst>
          </p:cNvPr>
          <p:cNvSpPr/>
          <p:nvPr/>
        </p:nvSpPr>
        <p:spPr bwMode="auto">
          <a:xfrm>
            <a:off x="4452823" y="2833129"/>
            <a:ext cx="589957" cy="21788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72A77C5-C0B9-409A-812D-3BF878E0E9C9}"/>
              </a:ext>
            </a:extLst>
          </p:cNvPr>
          <p:cNvSpPr/>
          <p:nvPr/>
        </p:nvSpPr>
        <p:spPr bwMode="auto">
          <a:xfrm>
            <a:off x="3916780" y="3076165"/>
            <a:ext cx="6579533" cy="1749332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8E3A6A7-B869-4CB2-A533-BDD759BD4B49}"/>
              </a:ext>
            </a:extLst>
          </p:cNvPr>
          <p:cNvSpPr/>
          <p:nvPr/>
        </p:nvSpPr>
        <p:spPr bwMode="auto">
          <a:xfrm>
            <a:off x="5211806" y="5741006"/>
            <a:ext cx="129740" cy="21788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083D443-5545-4EE6-9D30-F125154BC411}"/>
              </a:ext>
            </a:extLst>
          </p:cNvPr>
          <p:cNvSpPr/>
          <p:nvPr/>
        </p:nvSpPr>
        <p:spPr bwMode="auto">
          <a:xfrm>
            <a:off x="6106588" y="5748558"/>
            <a:ext cx="129740" cy="21788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1EEC73E-F97F-4F0C-83E3-854AD55193BA}"/>
              </a:ext>
            </a:extLst>
          </p:cNvPr>
          <p:cNvSpPr/>
          <p:nvPr/>
        </p:nvSpPr>
        <p:spPr bwMode="auto">
          <a:xfrm>
            <a:off x="7218650" y="5747049"/>
            <a:ext cx="129740" cy="21788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5B5215C-7BC9-4280-BC01-6351AF80AB94}"/>
              </a:ext>
            </a:extLst>
          </p:cNvPr>
          <p:cNvSpPr/>
          <p:nvPr/>
        </p:nvSpPr>
        <p:spPr bwMode="auto">
          <a:xfrm>
            <a:off x="8602322" y="5736490"/>
            <a:ext cx="129740" cy="21788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16A69B8-1788-4267-91A8-1B2DFFA61E94}"/>
              </a:ext>
            </a:extLst>
          </p:cNvPr>
          <p:cNvSpPr/>
          <p:nvPr/>
        </p:nvSpPr>
        <p:spPr bwMode="auto">
          <a:xfrm>
            <a:off x="9750608" y="5753087"/>
            <a:ext cx="129740" cy="21788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09CDFDD-5C8D-4BD5-B63D-7F87F820F46D}"/>
              </a:ext>
            </a:extLst>
          </p:cNvPr>
          <p:cNvSpPr/>
          <p:nvPr/>
        </p:nvSpPr>
        <p:spPr bwMode="auto">
          <a:xfrm>
            <a:off x="11025640" y="5751582"/>
            <a:ext cx="129740" cy="21788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56544136"/>
      </p:ext>
    </p:extLst>
  </p:cSld>
  <p:clrMapOvr>
    <a:masterClrMapping/>
  </p:clrMapOvr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>
            <a:extLst>
              <a:ext uri="{FF2B5EF4-FFF2-40B4-BE49-F238E27FC236}">
                <a16:creationId xmlns:a16="http://schemas.microsoft.com/office/drawing/2014/main" id="{343CC427-D72D-4041-9EA8-D5431150B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851" y="254000"/>
            <a:ext cx="9550400" cy="762000"/>
          </a:xfrm>
        </p:spPr>
        <p:txBody>
          <a:bodyPr/>
          <a:lstStyle/>
          <a:p>
            <a:r>
              <a:rPr lang="zh-TW" altLang="en-US" dirty="0"/>
              <a:t>優化用戶介面 </a:t>
            </a:r>
            <a:r>
              <a:rPr lang="en-US" altLang="zh-TW" dirty="0"/>
              <a:t>– </a:t>
            </a:r>
            <a:r>
              <a:rPr lang="zh-TW" altLang="en-US" dirty="0"/>
              <a:t>接收訊息</a:t>
            </a:r>
            <a:endParaRPr lang="en-US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A7A517AB-68CA-44F2-B3A1-2116565CBFB2}"/>
              </a:ext>
            </a:extLst>
          </p:cNvPr>
          <p:cNvSpPr txBox="1"/>
          <p:nvPr/>
        </p:nvSpPr>
        <p:spPr>
          <a:xfrm>
            <a:off x="5759248" y="1749908"/>
            <a:ext cx="4009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優化後</a:t>
            </a:r>
            <a:endParaRPr lang="en-US" altLang="zh-TW" dirty="0"/>
          </a:p>
          <a:p>
            <a:r>
              <a:rPr lang="en-US" altLang="zh-TW" dirty="0">
                <a:solidFill>
                  <a:srgbClr val="0070C0"/>
                </a:solidFill>
              </a:rPr>
              <a:t>- </a:t>
            </a:r>
            <a:r>
              <a:rPr lang="zh-TW" altLang="en-US" dirty="0">
                <a:solidFill>
                  <a:srgbClr val="0070C0"/>
                </a:solidFill>
              </a:rPr>
              <a:t>新增同步按鈕立即接收信息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495720-EF15-4E65-B2C5-A22D31864D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454" y="1450042"/>
            <a:ext cx="3562350" cy="14763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8CC415B-9256-41B0-9211-4BAAE18DE2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5941" y="2568671"/>
            <a:ext cx="8021066" cy="4035329"/>
          </a:xfrm>
          <a:prstGeom prst="rect">
            <a:avLst/>
          </a:prstGeom>
        </p:spPr>
      </p:pic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72A77C5-C0B9-409A-812D-3BF878E0E9C9}"/>
              </a:ext>
            </a:extLst>
          </p:cNvPr>
          <p:cNvSpPr/>
          <p:nvPr/>
        </p:nvSpPr>
        <p:spPr bwMode="auto">
          <a:xfrm>
            <a:off x="3232861" y="5097100"/>
            <a:ext cx="868360" cy="448153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38995944"/>
      </p:ext>
    </p:extLst>
  </p:cSld>
  <p:clrMapOvr>
    <a:masterClrMapping/>
  </p:clrMapOvr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>
            <a:extLst>
              <a:ext uri="{FF2B5EF4-FFF2-40B4-BE49-F238E27FC236}">
                <a16:creationId xmlns:a16="http://schemas.microsoft.com/office/drawing/2014/main" id="{11D4BCE6-12C0-404E-AAD7-B8A83F1D8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851" y="254000"/>
            <a:ext cx="9550400" cy="762000"/>
          </a:xfrm>
        </p:spPr>
        <p:txBody>
          <a:bodyPr/>
          <a:lstStyle/>
          <a:p>
            <a:r>
              <a:rPr lang="zh-TW" altLang="en-US" dirty="0"/>
              <a:t>優化功能 </a:t>
            </a:r>
            <a:r>
              <a:rPr lang="en-US" altLang="zh-TW" dirty="0"/>
              <a:t>– </a:t>
            </a:r>
            <a:r>
              <a:rPr lang="zh-TW" altLang="en-US" dirty="0"/>
              <a:t> 傳送聯遞系統記錄</a:t>
            </a:r>
            <a:endParaRPr 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7BB0A0AC-1FD5-4E20-A4E2-767956B71F0E}"/>
              </a:ext>
            </a:extLst>
          </p:cNvPr>
          <p:cNvSpPr txBox="1"/>
          <p:nvPr/>
        </p:nvSpPr>
        <p:spPr>
          <a:xfrm>
            <a:off x="7000664" y="2883529"/>
            <a:ext cx="38236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優化後</a:t>
            </a:r>
            <a:endParaRPr lang="en-US" altLang="zh-TW" dirty="0"/>
          </a:p>
          <a:p>
            <a:r>
              <a:rPr lang="en-US" altLang="zh-TW" dirty="0">
                <a:solidFill>
                  <a:srgbClr val="0070C0"/>
                </a:solidFill>
              </a:rPr>
              <a:t>- </a:t>
            </a:r>
            <a:r>
              <a:rPr lang="zh-TW" altLang="en-US" dirty="0">
                <a:solidFill>
                  <a:srgbClr val="0070C0"/>
                </a:solidFill>
              </a:rPr>
              <a:t>可從系統直接傳送聯遞系統記錄給求助台，不用經電郵傳送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F46535-5FD8-41E5-9716-AF758A56D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719" y="1458953"/>
            <a:ext cx="5821377" cy="28491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DFFCC65-E861-411A-B617-23618D14BC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5681" y="3974471"/>
            <a:ext cx="9689967" cy="2163779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B94FD97-E055-4800-8E96-EF655ECFCDF5}"/>
              </a:ext>
            </a:extLst>
          </p:cNvPr>
          <p:cNvSpPr/>
          <p:nvPr/>
        </p:nvSpPr>
        <p:spPr bwMode="auto">
          <a:xfrm>
            <a:off x="2155681" y="5486401"/>
            <a:ext cx="9604770" cy="3237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60599365"/>
      </p:ext>
    </p:extLst>
  </p:cSld>
  <p:clrMapOvr>
    <a:masterClrMapping/>
  </p:clrMapOvr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F5100967-6B29-4C5F-9ADD-ABE9B4B15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851" y="254000"/>
            <a:ext cx="9550400" cy="762000"/>
          </a:xfrm>
        </p:spPr>
        <p:txBody>
          <a:bodyPr/>
          <a:lstStyle/>
          <a:p>
            <a:r>
              <a:rPr lang="zh-TW" altLang="en-US" dirty="0"/>
              <a:t>優化功能 </a:t>
            </a:r>
            <a:r>
              <a:rPr lang="en-US" altLang="zh-TW" dirty="0"/>
              <a:t>– </a:t>
            </a:r>
            <a:r>
              <a:rPr lang="zh-TW" altLang="en-US" dirty="0"/>
              <a:t> 更改學校密碼匙</a:t>
            </a:r>
            <a:endParaRPr lang="en-US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D82F8C5A-EBE5-4C9C-8872-39446336BEF1}"/>
              </a:ext>
            </a:extLst>
          </p:cNvPr>
          <p:cNvSpPr txBox="1"/>
          <p:nvPr/>
        </p:nvSpPr>
        <p:spPr>
          <a:xfrm>
            <a:off x="8195364" y="1664989"/>
            <a:ext cx="313052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優化後</a:t>
            </a:r>
            <a:endParaRPr lang="en-US" altLang="zh-TW" dirty="0"/>
          </a:p>
          <a:p>
            <a:r>
              <a:rPr lang="en-US" altLang="zh-TW" dirty="0">
                <a:solidFill>
                  <a:srgbClr val="0070C0"/>
                </a:solidFill>
              </a:rPr>
              <a:t>- </a:t>
            </a:r>
            <a:r>
              <a:rPr lang="zh-TW" altLang="en-US" dirty="0">
                <a:solidFill>
                  <a:srgbClr val="0070C0"/>
                </a:solidFill>
              </a:rPr>
              <a:t>學校密碼匙不會過期</a:t>
            </a:r>
            <a:endParaRPr lang="en-US" altLang="zh-TW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- </a:t>
            </a:r>
            <a:r>
              <a:rPr lang="zh-TW" altLang="en-US" dirty="0">
                <a:solidFill>
                  <a:srgbClr val="0070C0"/>
                </a:solidFill>
              </a:rPr>
              <a:t>如忘記密碼匙，只要有相關權限就能重置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9F528B-17D9-4CDE-A92A-204001B132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771" y="1452318"/>
            <a:ext cx="7279889" cy="202855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A78CE2B-70D8-4017-8572-003860AFD8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3049" y="3594226"/>
            <a:ext cx="7303208" cy="256320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1AA9142-3263-49A4-843F-0202A64906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086" y="4399984"/>
            <a:ext cx="3316390" cy="90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700643"/>
      </p:ext>
    </p:extLst>
  </p:cSld>
  <p:clrMapOvr>
    <a:masterClrMapping/>
  </p:clrMapOvr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>
            <a:extLst>
              <a:ext uri="{FF2B5EF4-FFF2-40B4-BE49-F238E27FC236}">
                <a16:creationId xmlns:a16="http://schemas.microsoft.com/office/drawing/2014/main" id="{20BE9C67-CBBA-4D3E-A03C-D8CAD7798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851" y="254000"/>
            <a:ext cx="9550400" cy="7620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聯遞系統</a:t>
            </a:r>
            <a:endParaRPr lang="en-US" dirty="0"/>
          </a:p>
        </p:txBody>
      </p:sp>
      <p:sp>
        <p:nvSpPr>
          <p:cNvPr id="10" name="內容版面配置區 3">
            <a:extLst>
              <a:ext uri="{FF2B5EF4-FFF2-40B4-BE49-F238E27FC236}">
                <a16:creationId xmlns:a16="http://schemas.microsoft.com/office/drawing/2014/main" id="{3D0CFD85-8A54-4AB5-A6E4-D874882751D8}"/>
              </a:ext>
            </a:extLst>
          </p:cNvPr>
          <p:cNvSpPr txBox="1">
            <a:spLocks/>
          </p:cNvSpPr>
          <p:nvPr/>
        </p:nvSpPr>
        <p:spPr>
          <a:xfrm>
            <a:off x="1039075" y="1576829"/>
            <a:ext cx="10344149" cy="474027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n"/>
              <a:defRPr sz="28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Char char="n"/>
              <a:defRPr sz="2400">
                <a:solidFill>
                  <a:srgbClr val="9900CC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rgbClr val="6600CC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>
                <a:solidFill>
                  <a:srgbClr val="33339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altLang="zh-TW" b="0" kern="0" dirty="0"/>
          </a:p>
          <a:p>
            <a:pPr marL="0" indent="0" algn="ctr">
              <a:buFont typeface="Wingdings" pitchFamily="2" charset="2"/>
              <a:buNone/>
            </a:pPr>
            <a:endParaRPr lang="en-US" altLang="zh-TW" b="0" kern="0" dirty="0"/>
          </a:p>
          <a:p>
            <a:pPr marL="0" indent="0" algn="ctr">
              <a:buFont typeface="Wingdings" pitchFamily="2" charset="2"/>
              <a:buNone/>
            </a:pPr>
            <a:endParaRPr lang="en-US" altLang="zh-TW" b="0" kern="0" dirty="0"/>
          </a:p>
          <a:p>
            <a:pPr marL="0" indent="0" algn="ctr">
              <a:buFont typeface="Wingdings" pitchFamily="2" charset="2"/>
              <a:buNone/>
            </a:pPr>
            <a:endParaRPr lang="en-US" altLang="zh-TW" b="0" kern="0" dirty="0"/>
          </a:p>
          <a:p>
            <a:pPr marL="0" indent="0" algn="ctr">
              <a:buFont typeface="Wingdings" pitchFamily="2" charset="2"/>
              <a:buNone/>
            </a:pPr>
            <a:r>
              <a:rPr lang="en-US" altLang="zh-TW" sz="4800" b="1" kern="0" dirty="0"/>
              <a:t>~</a:t>
            </a:r>
            <a:r>
              <a:rPr lang="zh-TW" altLang="en-US" sz="4800" b="1" kern="0" dirty="0"/>
              <a:t>謝謝</a:t>
            </a:r>
            <a:r>
              <a:rPr lang="en-US" altLang="zh-TW" sz="4800" b="1" kern="0" dirty="0"/>
              <a:t>~</a:t>
            </a:r>
          </a:p>
        </p:txBody>
      </p:sp>
    </p:spTree>
    <p:extLst>
      <p:ext uri="{BB962C8B-B14F-4D97-AF65-F5344CB8AC3E}">
        <p14:creationId xmlns:p14="http://schemas.microsoft.com/office/powerpoint/2010/main" val="28956624"/>
      </p:ext>
    </p:extLst>
  </p:cSld>
  <p:clrMapOvr>
    <a:masterClrMapping/>
  </p:clrMapOvr>
  <p:extLst mod="1"/>
</p:sld>
</file>

<file path=ppt/theme/theme1.xml><?xml version="1.0" encoding="utf-8"?>
<a:theme xmlns:a="http://schemas.openxmlformats.org/drawingml/2006/main" name="SIM">
  <a:themeElements>
    <a:clrScheme name="CodeManagement_2006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odeManagement_2006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rgbClr val="FF0000"/>
          </a:solidFill>
        </a:ln>
        <a:effectLst/>
        <a:ex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None/>
          <a:tabLst/>
          <a:defRPr kumimoji="0" sz="20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rebuchet MS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None/>
          <a:tabLst/>
          <a:defRPr kumimoji="0" lang="zh-TW" altLang="en-US" sz="20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rebuchet MS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CodeManagement_2006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eManagement_2006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eManagement_2006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IM" id="{A0F94E76-8C16-40E5-A3CE-55DB35D6768F}" vid="{7CE7B05B-110B-4092-A8E1-A6B726FA6671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</Template>
  <TotalTime>6765</TotalTime>
  <Words>154</Words>
  <Application>Microsoft Office PowerPoint</Application>
  <PresentationFormat>Widescreen</PresentationFormat>
  <Paragraphs>29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  <vt:variant>
        <vt:lpstr>Custom Shows</vt:lpstr>
      </vt:variant>
      <vt:variant>
        <vt:i4>1</vt:i4>
      </vt:variant>
    </vt:vector>
  </HeadingPairs>
  <TitlesOfParts>
    <vt:vector size="17" baseType="lpstr">
      <vt:lpstr>微軟正黑體</vt:lpstr>
      <vt:lpstr>新細明體</vt:lpstr>
      <vt:lpstr>Calibri</vt:lpstr>
      <vt:lpstr>Cooper Black</vt:lpstr>
      <vt:lpstr>Tahoma</vt:lpstr>
      <vt:lpstr>Trebuchet MS</vt:lpstr>
      <vt:lpstr>Wingdings</vt:lpstr>
      <vt:lpstr>SIM</vt:lpstr>
      <vt:lpstr>聯遞系統(CDS)</vt:lpstr>
      <vt:lpstr>PowerPoint Presentation</vt:lpstr>
      <vt:lpstr>優化用戶介面 – 聯遞系統註冊</vt:lpstr>
      <vt:lpstr>優化用戶介面 – 寄發訊息</vt:lpstr>
      <vt:lpstr>優化用戶介面 – 接收訊息</vt:lpstr>
      <vt:lpstr>優化功能 –  傳送聯遞系統記錄</vt:lpstr>
      <vt:lpstr>優化功能 –  更改學校密碼匙</vt:lpstr>
      <vt:lpstr>聯遞系統</vt:lpstr>
      <vt:lpstr>自訂放映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EDB User</dc:creator>
  <cp:lastModifiedBy>SIM T5</cp:lastModifiedBy>
  <cp:revision>234</cp:revision>
  <dcterms:created xsi:type="dcterms:W3CDTF">2024-02-09T02:36:06Z</dcterms:created>
  <dcterms:modified xsi:type="dcterms:W3CDTF">2024-06-13T06:51:34Z</dcterms:modified>
</cp:coreProperties>
</file>